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5" r:id="rId5"/>
    <p:sldId id="259" r:id="rId6"/>
    <p:sldId id="264" r:id="rId7"/>
    <p:sldId id="276" r:id="rId8"/>
    <p:sldId id="280" r:id="rId9"/>
    <p:sldId id="281" r:id="rId10"/>
    <p:sldId id="279" r:id="rId11"/>
    <p:sldId id="278" r:id="rId12"/>
    <p:sldId id="27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86" autoAdjust="0"/>
    <p:restoredTop sz="94660"/>
  </p:normalViewPr>
  <p:slideViewPr>
    <p:cSldViewPr snapToGrid="0">
      <p:cViewPr>
        <p:scale>
          <a:sx n="66" d="100"/>
          <a:sy n="66" d="100"/>
        </p:scale>
        <p:origin x="5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569FE-38BC-4832-8D7F-A7C051D559F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3FB675BE-AC0F-4FD0-9813-AECBCA8078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22137FCC-E9FF-4647-9071-EC915349D6D1}"/>
              </a:ext>
            </a:extLst>
          </p:cNvPr>
          <p:cNvSpPr>
            <a:spLocks noGrp="1"/>
          </p:cNvSpPr>
          <p:nvPr>
            <p:ph type="dt" sz="half" idx="10"/>
          </p:nvPr>
        </p:nvSpPr>
        <p:spPr/>
        <p:txBody>
          <a:bodyPr/>
          <a:lstStyle/>
          <a:p>
            <a:fld id="{9EC979D2-B659-4293-915F-8DE154F4BFD3}" type="datetimeFigureOut">
              <a:rPr lang="en-IN" smtClean="0"/>
              <a:t>03-05-2022</a:t>
            </a:fld>
            <a:endParaRPr lang="en-IN"/>
          </a:p>
        </p:txBody>
      </p:sp>
      <p:sp>
        <p:nvSpPr>
          <p:cNvPr id="5" name="Footer Placeholder 4">
            <a:extLst>
              <a:ext uri="{FF2B5EF4-FFF2-40B4-BE49-F238E27FC236}">
                <a16:creationId xmlns:a16="http://schemas.microsoft.com/office/drawing/2014/main" id="{9A4A3A85-50B9-4208-A4DA-291BDA80329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126FF55-D108-4451-AB23-A5C80F1669DC}"/>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453348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E0364-79E3-4D27-AAB5-07DF7135105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2E611DE-B19B-45F0-8AEC-B143F8F46BC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0C695F4-DC73-4D72-A61D-1D6CDD45ABB0}"/>
              </a:ext>
            </a:extLst>
          </p:cNvPr>
          <p:cNvSpPr>
            <a:spLocks noGrp="1"/>
          </p:cNvSpPr>
          <p:nvPr>
            <p:ph type="dt" sz="half" idx="10"/>
          </p:nvPr>
        </p:nvSpPr>
        <p:spPr/>
        <p:txBody>
          <a:bodyPr/>
          <a:lstStyle/>
          <a:p>
            <a:fld id="{9EC979D2-B659-4293-915F-8DE154F4BFD3}" type="datetimeFigureOut">
              <a:rPr lang="en-IN" smtClean="0"/>
              <a:t>03-05-2022</a:t>
            </a:fld>
            <a:endParaRPr lang="en-IN"/>
          </a:p>
        </p:txBody>
      </p:sp>
      <p:sp>
        <p:nvSpPr>
          <p:cNvPr id="5" name="Footer Placeholder 4">
            <a:extLst>
              <a:ext uri="{FF2B5EF4-FFF2-40B4-BE49-F238E27FC236}">
                <a16:creationId xmlns:a16="http://schemas.microsoft.com/office/drawing/2014/main" id="{75B4B112-A4FD-4356-82D8-13A86FE12E0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3EA5FD6-B232-4E97-8C4D-DC2189CDC1C1}"/>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539296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EF5D02-E99D-468A-93FB-77CD879E0C7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B9E4FC3-3007-45CC-86CE-EE3CAD3FFC1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4F6ACF3-0180-4B98-8BC3-59BE3DB89FDA}"/>
              </a:ext>
            </a:extLst>
          </p:cNvPr>
          <p:cNvSpPr>
            <a:spLocks noGrp="1"/>
          </p:cNvSpPr>
          <p:nvPr>
            <p:ph type="dt" sz="half" idx="10"/>
          </p:nvPr>
        </p:nvSpPr>
        <p:spPr/>
        <p:txBody>
          <a:bodyPr/>
          <a:lstStyle/>
          <a:p>
            <a:fld id="{9EC979D2-B659-4293-915F-8DE154F4BFD3}" type="datetimeFigureOut">
              <a:rPr lang="en-IN" smtClean="0"/>
              <a:t>03-05-2022</a:t>
            </a:fld>
            <a:endParaRPr lang="en-IN"/>
          </a:p>
        </p:txBody>
      </p:sp>
      <p:sp>
        <p:nvSpPr>
          <p:cNvPr id="5" name="Footer Placeholder 4">
            <a:extLst>
              <a:ext uri="{FF2B5EF4-FFF2-40B4-BE49-F238E27FC236}">
                <a16:creationId xmlns:a16="http://schemas.microsoft.com/office/drawing/2014/main" id="{CD8662B6-104D-43B5-8805-675457854C1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4BD8FFD-7C19-48ED-A727-A6FDDAF1E2EC}"/>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629144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2E31E-1E68-4FC0-AAE3-63F03686BE6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A6465D4-6940-49A9-A529-F2C01786A3E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C5279F5-12C6-47A8-ACE3-A68A6DD645E7}"/>
              </a:ext>
            </a:extLst>
          </p:cNvPr>
          <p:cNvSpPr>
            <a:spLocks noGrp="1"/>
          </p:cNvSpPr>
          <p:nvPr>
            <p:ph type="dt" sz="half" idx="10"/>
          </p:nvPr>
        </p:nvSpPr>
        <p:spPr/>
        <p:txBody>
          <a:bodyPr/>
          <a:lstStyle/>
          <a:p>
            <a:fld id="{9EC979D2-B659-4293-915F-8DE154F4BFD3}" type="datetimeFigureOut">
              <a:rPr lang="en-IN" smtClean="0"/>
              <a:t>03-05-2022</a:t>
            </a:fld>
            <a:endParaRPr lang="en-IN"/>
          </a:p>
        </p:txBody>
      </p:sp>
      <p:sp>
        <p:nvSpPr>
          <p:cNvPr id="5" name="Footer Placeholder 4">
            <a:extLst>
              <a:ext uri="{FF2B5EF4-FFF2-40B4-BE49-F238E27FC236}">
                <a16:creationId xmlns:a16="http://schemas.microsoft.com/office/drawing/2014/main" id="{66CB60C9-73E7-41E7-B07F-B4953A5CB20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F127ED4-5EA5-4C13-8786-4DDAB02FFE80}"/>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18128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67BCE-0F89-43A7-8103-59FBEA430EE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2F79BE84-0C25-4E17-B442-2CD74DD641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2BA891-D0B2-42C6-BFB7-EC8EA39D3836}"/>
              </a:ext>
            </a:extLst>
          </p:cNvPr>
          <p:cNvSpPr>
            <a:spLocks noGrp="1"/>
          </p:cNvSpPr>
          <p:nvPr>
            <p:ph type="dt" sz="half" idx="10"/>
          </p:nvPr>
        </p:nvSpPr>
        <p:spPr/>
        <p:txBody>
          <a:bodyPr/>
          <a:lstStyle/>
          <a:p>
            <a:fld id="{9EC979D2-B659-4293-915F-8DE154F4BFD3}" type="datetimeFigureOut">
              <a:rPr lang="en-IN" smtClean="0"/>
              <a:t>03-05-2022</a:t>
            </a:fld>
            <a:endParaRPr lang="en-IN"/>
          </a:p>
        </p:txBody>
      </p:sp>
      <p:sp>
        <p:nvSpPr>
          <p:cNvPr id="5" name="Footer Placeholder 4">
            <a:extLst>
              <a:ext uri="{FF2B5EF4-FFF2-40B4-BE49-F238E27FC236}">
                <a16:creationId xmlns:a16="http://schemas.microsoft.com/office/drawing/2014/main" id="{87D7DF5A-79AD-4E7B-B6FA-49B10EDA146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2A94CD8-87CC-4CC1-A02D-CFA33823B5C0}"/>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112158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7FB25-4E4B-4BD1-B65E-FCA08C0142D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712AF1C9-09F7-47C1-8695-E31307A4CA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F06A030B-2CC7-4A8B-8576-3091313E2DD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4327EAB3-CAB4-4984-8BA2-75CD1EB1953E}"/>
              </a:ext>
            </a:extLst>
          </p:cNvPr>
          <p:cNvSpPr>
            <a:spLocks noGrp="1"/>
          </p:cNvSpPr>
          <p:nvPr>
            <p:ph type="dt" sz="half" idx="10"/>
          </p:nvPr>
        </p:nvSpPr>
        <p:spPr/>
        <p:txBody>
          <a:bodyPr/>
          <a:lstStyle/>
          <a:p>
            <a:fld id="{9EC979D2-B659-4293-915F-8DE154F4BFD3}" type="datetimeFigureOut">
              <a:rPr lang="en-IN" smtClean="0"/>
              <a:t>03-05-2022</a:t>
            </a:fld>
            <a:endParaRPr lang="en-IN"/>
          </a:p>
        </p:txBody>
      </p:sp>
      <p:sp>
        <p:nvSpPr>
          <p:cNvPr id="6" name="Footer Placeholder 5">
            <a:extLst>
              <a:ext uri="{FF2B5EF4-FFF2-40B4-BE49-F238E27FC236}">
                <a16:creationId xmlns:a16="http://schemas.microsoft.com/office/drawing/2014/main" id="{C91793A0-910F-43FC-BE15-DBDB5F9D1B6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A1E7E91-68C1-43F2-9AE5-E92FB2515B7C}"/>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2273236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FF54D-C5DC-4844-B1EB-94DD11B330B2}"/>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84E57A8-4E2F-41F8-BF46-C4E59CA105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26C3C26-BE4D-4C3F-B623-F4938FDDA5D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4EEFAAA8-BFF2-41AA-9CB5-0B7B43E42F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1BDE665-FDC5-460B-869C-216D502843B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9C71F8CD-4133-4987-8F46-1AB424715C5E}"/>
              </a:ext>
            </a:extLst>
          </p:cNvPr>
          <p:cNvSpPr>
            <a:spLocks noGrp="1"/>
          </p:cNvSpPr>
          <p:nvPr>
            <p:ph type="dt" sz="half" idx="10"/>
          </p:nvPr>
        </p:nvSpPr>
        <p:spPr/>
        <p:txBody>
          <a:bodyPr/>
          <a:lstStyle/>
          <a:p>
            <a:fld id="{9EC979D2-B659-4293-915F-8DE154F4BFD3}" type="datetimeFigureOut">
              <a:rPr lang="en-IN" smtClean="0"/>
              <a:t>03-05-2022</a:t>
            </a:fld>
            <a:endParaRPr lang="en-IN"/>
          </a:p>
        </p:txBody>
      </p:sp>
      <p:sp>
        <p:nvSpPr>
          <p:cNvPr id="8" name="Footer Placeholder 7">
            <a:extLst>
              <a:ext uri="{FF2B5EF4-FFF2-40B4-BE49-F238E27FC236}">
                <a16:creationId xmlns:a16="http://schemas.microsoft.com/office/drawing/2014/main" id="{B32BA16D-76A0-43FD-9FAE-F8970B195032}"/>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EAD31030-1365-4F05-B60E-84CB6459B8BA}"/>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3756389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C2520-5B85-4EC9-B0DC-0FD115C53344}"/>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934AA7F0-D7EC-4C10-B70F-7B67D26B702E}"/>
              </a:ext>
            </a:extLst>
          </p:cNvPr>
          <p:cNvSpPr>
            <a:spLocks noGrp="1"/>
          </p:cNvSpPr>
          <p:nvPr>
            <p:ph type="dt" sz="half" idx="10"/>
          </p:nvPr>
        </p:nvSpPr>
        <p:spPr/>
        <p:txBody>
          <a:bodyPr/>
          <a:lstStyle/>
          <a:p>
            <a:fld id="{9EC979D2-B659-4293-915F-8DE154F4BFD3}" type="datetimeFigureOut">
              <a:rPr lang="en-IN" smtClean="0"/>
              <a:t>03-05-2022</a:t>
            </a:fld>
            <a:endParaRPr lang="en-IN"/>
          </a:p>
        </p:txBody>
      </p:sp>
      <p:sp>
        <p:nvSpPr>
          <p:cNvPr id="4" name="Footer Placeholder 3">
            <a:extLst>
              <a:ext uri="{FF2B5EF4-FFF2-40B4-BE49-F238E27FC236}">
                <a16:creationId xmlns:a16="http://schemas.microsoft.com/office/drawing/2014/main" id="{9588550D-1DB8-48B1-B240-54A80AFE6A1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27771044-C057-47A4-B801-7A93DF77DB84}"/>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6989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5409D9-5761-492E-83B7-86F2115F7D0E}"/>
              </a:ext>
            </a:extLst>
          </p:cNvPr>
          <p:cNvSpPr>
            <a:spLocks noGrp="1"/>
          </p:cNvSpPr>
          <p:nvPr>
            <p:ph type="dt" sz="half" idx="10"/>
          </p:nvPr>
        </p:nvSpPr>
        <p:spPr/>
        <p:txBody>
          <a:bodyPr/>
          <a:lstStyle/>
          <a:p>
            <a:fld id="{9EC979D2-B659-4293-915F-8DE154F4BFD3}" type="datetimeFigureOut">
              <a:rPr lang="en-IN" smtClean="0"/>
              <a:t>03-05-2022</a:t>
            </a:fld>
            <a:endParaRPr lang="en-IN"/>
          </a:p>
        </p:txBody>
      </p:sp>
      <p:sp>
        <p:nvSpPr>
          <p:cNvPr id="3" name="Footer Placeholder 2">
            <a:extLst>
              <a:ext uri="{FF2B5EF4-FFF2-40B4-BE49-F238E27FC236}">
                <a16:creationId xmlns:a16="http://schemas.microsoft.com/office/drawing/2014/main" id="{2A38814E-F6E8-4FB3-B318-2717FBA81868}"/>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9B88D7F3-1F31-44C9-BED3-BC1F2C46A4D7}"/>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658760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CB689-97BB-4CFB-A271-6315F1E7F11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81AB76B7-0EEC-4C36-BF7E-754B6D7D6F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DE8D6F0D-71F1-460B-8379-AEAE359CFB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49FC03-769E-4BDF-B9EC-E178298E3B1A}"/>
              </a:ext>
            </a:extLst>
          </p:cNvPr>
          <p:cNvSpPr>
            <a:spLocks noGrp="1"/>
          </p:cNvSpPr>
          <p:nvPr>
            <p:ph type="dt" sz="half" idx="10"/>
          </p:nvPr>
        </p:nvSpPr>
        <p:spPr/>
        <p:txBody>
          <a:bodyPr/>
          <a:lstStyle/>
          <a:p>
            <a:fld id="{9EC979D2-B659-4293-915F-8DE154F4BFD3}" type="datetimeFigureOut">
              <a:rPr lang="en-IN" smtClean="0"/>
              <a:t>03-05-2022</a:t>
            </a:fld>
            <a:endParaRPr lang="en-IN"/>
          </a:p>
        </p:txBody>
      </p:sp>
      <p:sp>
        <p:nvSpPr>
          <p:cNvPr id="6" name="Footer Placeholder 5">
            <a:extLst>
              <a:ext uri="{FF2B5EF4-FFF2-40B4-BE49-F238E27FC236}">
                <a16:creationId xmlns:a16="http://schemas.microsoft.com/office/drawing/2014/main" id="{90F3FB1B-18CA-40C8-863F-EE997740570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F14B9B8-7082-4F1C-9597-691B505B7231}"/>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3830203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1E693-D934-47F1-93F4-4DB0D39D58E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1249AED2-CA75-4F1A-B41F-78B093E015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C2DC8B4F-9DA5-4B78-B683-467C319106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811693-7E99-4402-8FB8-28BF619CC50C}"/>
              </a:ext>
            </a:extLst>
          </p:cNvPr>
          <p:cNvSpPr>
            <a:spLocks noGrp="1"/>
          </p:cNvSpPr>
          <p:nvPr>
            <p:ph type="dt" sz="half" idx="10"/>
          </p:nvPr>
        </p:nvSpPr>
        <p:spPr/>
        <p:txBody>
          <a:bodyPr/>
          <a:lstStyle/>
          <a:p>
            <a:fld id="{9EC979D2-B659-4293-915F-8DE154F4BFD3}" type="datetimeFigureOut">
              <a:rPr lang="en-IN" smtClean="0"/>
              <a:t>03-05-2022</a:t>
            </a:fld>
            <a:endParaRPr lang="en-IN"/>
          </a:p>
        </p:txBody>
      </p:sp>
      <p:sp>
        <p:nvSpPr>
          <p:cNvPr id="6" name="Footer Placeholder 5">
            <a:extLst>
              <a:ext uri="{FF2B5EF4-FFF2-40B4-BE49-F238E27FC236}">
                <a16:creationId xmlns:a16="http://schemas.microsoft.com/office/drawing/2014/main" id="{28997068-4801-44DC-B567-2D8EEED2A3C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C05930F-F951-4CCF-BA57-1E87955DE328}"/>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334348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8E8107-3919-42E2-9D91-36F35FC120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BF86B188-7E53-46A2-BCA2-F414EE3466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3006F00-4259-451C-A1FF-018A14A323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C979D2-B659-4293-915F-8DE154F4BFD3}" type="datetimeFigureOut">
              <a:rPr lang="en-IN" smtClean="0"/>
              <a:t>03-05-2022</a:t>
            </a:fld>
            <a:endParaRPr lang="en-IN"/>
          </a:p>
        </p:txBody>
      </p:sp>
      <p:sp>
        <p:nvSpPr>
          <p:cNvPr id="5" name="Footer Placeholder 4">
            <a:extLst>
              <a:ext uri="{FF2B5EF4-FFF2-40B4-BE49-F238E27FC236}">
                <a16:creationId xmlns:a16="http://schemas.microsoft.com/office/drawing/2014/main" id="{504D3F75-6A36-429A-AF7B-694BA583BA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CE21A24C-507B-45AD-8A18-E4801DBEAA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FFD7D2-C45C-43BF-AFCA-E9EECD9E5DD8}" type="slidenum">
              <a:rPr lang="en-IN" smtClean="0"/>
              <a:t>‹#›</a:t>
            </a:fld>
            <a:endParaRPr lang="en-IN"/>
          </a:p>
        </p:txBody>
      </p:sp>
    </p:spTree>
    <p:extLst>
      <p:ext uri="{BB962C8B-B14F-4D97-AF65-F5344CB8AC3E}">
        <p14:creationId xmlns:p14="http://schemas.microsoft.com/office/powerpoint/2010/main" val="2892382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540E5-5709-45AC-A40D-F3359E62C006}"/>
              </a:ext>
            </a:extLst>
          </p:cNvPr>
          <p:cNvSpPr>
            <a:spLocks noGrp="1"/>
          </p:cNvSpPr>
          <p:nvPr>
            <p:ph type="ctrTitle"/>
          </p:nvPr>
        </p:nvSpPr>
        <p:spPr>
          <a:xfrm>
            <a:off x="1643269" y="1600200"/>
            <a:ext cx="9144000" cy="1210048"/>
          </a:xfrm>
        </p:spPr>
        <p:txBody>
          <a:bodyPr>
            <a:normAutofit/>
          </a:bodyPr>
          <a:lstStyle/>
          <a:p>
            <a:r>
              <a:rPr lang="en-US" sz="3200" b="1" dirty="0">
                <a:solidFill>
                  <a:srgbClr val="FF0000"/>
                </a:solidFill>
              </a:rPr>
              <a:t>LOG ON TO ACCESS</a:t>
            </a:r>
            <a:endParaRPr lang="en-IN" sz="3200" b="1" dirty="0">
              <a:solidFill>
                <a:srgbClr val="FF0000"/>
              </a:solidFill>
            </a:endParaRPr>
          </a:p>
        </p:txBody>
      </p:sp>
      <p:sp>
        <p:nvSpPr>
          <p:cNvPr id="3" name="Subtitle 2">
            <a:extLst>
              <a:ext uri="{FF2B5EF4-FFF2-40B4-BE49-F238E27FC236}">
                <a16:creationId xmlns:a16="http://schemas.microsoft.com/office/drawing/2014/main" id="{5C760757-8271-4574-9C6E-FDD6332B5C2F}"/>
              </a:ext>
            </a:extLst>
          </p:cNvPr>
          <p:cNvSpPr>
            <a:spLocks noGrp="1"/>
          </p:cNvSpPr>
          <p:nvPr>
            <p:ph type="subTitle" idx="1"/>
          </p:nvPr>
        </p:nvSpPr>
        <p:spPr>
          <a:xfrm>
            <a:off x="1524000" y="2941983"/>
            <a:ext cx="9144000" cy="2315817"/>
          </a:xfrm>
        </p:spPr>
        <p:txBody>
          <a:bodyPr/>
          <a:lstStyle/>
          <a:p>
            <a:pPr marL="0" lvl="0" indent="0" algn="ctr" rtl="0">
              <a:spcBef>
                <a:spcPts val="462"/>
              </a:spcBef>
              <a:spcAft>
                <a:spcPts val="0"/>
              </a:spcAft>
              <a:buClr>
                <a:schemeClr val="dk1"/>
              </a:buClr>
              <a:buSzPct val="100000"/>
              <a:buNone/>
            </a:pPr>
            <a:r>
              <a:rPr lang="en-US" sz="3200" dirty="0">
                <a:solidFill>
                  <a:schemeClr val="dk1"/>
                </a:solidFill>
              </a:rPr>
              <a:t>CLASS VIII CH2</a:t>
            </a:r>
          </a:p>
          <a:p>
            <a:pPr marL="0" lvl="0" indent="0" algn="ctr" rtl="0">
              <a:spcBef>
                <a:spcPts val="462"/>
              </a:spcBef>
              <a:spcAft>
                <a:spcPts val="0"/>
              </a:spcAft>
              <a:buClr>
                <a:schemeClr val="dk1"/>
              </a:buClr>
              <a:buSzPct val="100000"/>
              <a:buNone/>
            </a:pPr>
            <a:r>
              <a:rPr lang="en-US" sz="3200" dirty="0">
                <a:solidFill>
                  <a:schemeClr val="dk1"/>
                </a:solidFill>
              </a:rPr>
              <a:t>By: ASHISH RAY</a:t>
            </a:r>
            <a:endParaRPr lang="en-US" sz="3200" dirty="0"/>
          </a:p>
          <a:p>
            <a:pPr marL="0" lvl="0" indent="0" algn="ctr" rtl="0">
              <a:spcBef>
                <a:spcPts val="462"/>
              </a:spcBef>
              <a:spcAft>
                <a:spcPts val="0"/>
              </a:spcAft>
              <a:buClr>
                <a:schemeClr val="dk1"/>
              </a:buClr>
              <a:buSzPct val="100000"/>
              <a:buNone/>
            </a:pPr>
            <a:endParaRPr lang="en-US" sz="3200" dirty="0">
              <a:solidFill>
                <a:schemeClr val="dk1"/>
              </a:solidFill>
            </a:endParaRPr>
          </a:p>
          <a:p>
            <a:endParaRPr lang="en-IN" dirty="0"/>
          </a:p>
        </p:txBody>
      </p:sp>
      <p:sp>
        <p:nvSpPr>
          <p:cNvPr id="4" name="object 3">
            <a:extLst>
              <a:ext uri="{FF2B5EF4-FFF2-40B4-BE49-F238E27FC236}">
                <a16:creationId xmlns:a16="http://schemas.microsoft.com/office/drawing/2014/main" id="{76E1CB17-D14B-4CAA-A1AC-EE5CF6C5A59F}"/>
              </a:ext>
            </a:extLst>
          </p:cNvPr>
          <p:cNvSpPr/>
          <p:nvPr/>
        </p:nvSpPr>
        <p:spPr>
          <a:xfrm>
            <a:off x="9982200" y="457200"/>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pic>
        <p:nvPicPr>
          <p:cNvPr id="5" name="Google Shape;54;p1">
            <a:extLst>
              <a:ext uri="{FF2B5EF4-FFF2-40B4-BE49-F238E27FC236}">
                <a16:creationId xmlns:a16="http://schemas.microsoft.com/office/drawing/2014/main" id="{3FD960FB-7C46-4F3F-862E-0436E0766988}"/>
              </a:ext>
            </a:extLst>
          </p:cNvPr>
          <p:cNvPicPr preferRelativeResize="0"/>
          <p:nvPr/>
        </p:nvPicPr>
        <p:blipFill rotWithShape="1">
          <a:blip r:embed="rId3">
            <a:alphaModFix/>
          </a:blip>
          <a:srcRect/>
          <a:stretch/>
        </p:blipFill>
        <p:spPr>
          <a:xfrm>
            <a:off x="0" y="5552488"/>
            <a:ext cx="12329962" cy="1365860"/>
          </a:xfrm>
          <a:prstGeom prst="rect">
            <a:avLst/>
          </a:prstGeom>
          <a:noFill/>
          <a:ln>
            <a:noFill/>
          </a:ln>
        </p:spPr>
      </p:pic>
    </p:spTree>
    <p:extLst>
      <p:ext uri="{BB962C8B-B14F-4D97-AF65-F5344CB8AC3E}">
        <p14:creationId xmlns:p14="http://schemas.microsoft.com/office/powerpoint/2010/main" val="26453816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C15AF-4333-43C4-BAB9-A23AEEC5618B}"/>
              </a:ext>
            </a:extLst>
          </p:cNvPr>
          <p:cNvSpPr>
            <a:spLocks noGrp="1"/>
          </p:cNvSpPr>
          <p:nvPr>
            <p:ph type="title"/>
          </p:nvPr>
        </p:nvSpPr>
        <p:spPr/>
        <p:txBody>
          <a:bodyPr>
            <a:normAutofit/>
          </a:bodyPr>
          <a:lstStyle/>
          <a:p>
            <a:pPr algn="ctr"/>
            <a:r>
              <a:rPr lang="en-US" sz="3200" b="1" dirty="0" err="1">
                <a:solidFill>
                  <a:srgbClr val="FF0000"/>
                </a:solidFill>
              </a:rPr>
              <a:t>Recaptulation</a:t>
            </a:r>
            <a:endParaRPr lang="en-IN" sz="3200" b="1" dirty="0">
              <a:solidFill>
                <a:srgbClr val="FF0000"/>
              </a:solidFill>
            </a:endParaRPr>
          </a:p>
        </p:txBody>
      </p:sp>
      <p:sp>
        <p:nvSpPr>
          <p:cNvPr id="4" name="object 3">
            <a:extLst>
              <a:ext uri="{FF2B5EF4-FFF2-40B4-BE49-F238E27FC236}">
                <a16:creationId xmlns:a16="http://schemas.microsoft.com/office/drawing/2014/main" id="{63CF5DB2-5A78-42FC-8CD7-9AA6452C54D1}"/>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Content Placeholder 5">
            <a:extLst>
              <a:ext uri="{FF2B5EF4-FFF2-40B4-BE49-F238E27FC236}">
                <a16:creationId xmlns:a16="http://schemas.microsoft.com/office/drawing/2014/main" id="{DAC15DB1-F5A5-435F-BD82-B9DFF788E1D3}"/>
              </a:ext>
            </a:extLst>
          </p:cNvPr>
          <p:cNvSpPr>
            <a:spLocks noGrp="1"/>
          </p:cNvSpPr>
          <p:nvPr>
            <p:ph idx="1"/>
          </p:nvPr>
        </p:nvSpPr>
        <p:spPr/>
        <p:txBody>
          <a:bodyPr/>
          <a:lstStyle/>
          <a:p>
            <a:pPr marL="0" indent="0">
              <a:buNone/>
            </a:pPr>
            <a:endParaRPr lang="en-IN" sz="2000" dirty="0"/>
          </a:p>
          <a:p>
            <a:r>
              <a:rPr lang="en-US" sz="2000" b="0" i="0" dirty="0">
                <a:solidFill>
                  <a:srgbClr val="222222"/>
                </a:solidFill>
                <a:effectLst/>
              </a:rPr>
              <a:t>A database is an organized collection of data. It helps us to enter, manage access, and analyze a large amount </a:t>
            </a:r>
            <a:r>
              <a:rPr lang="en-US" sz="2000" dirty="0">
                <a:solidFill>
                  <a:srgbClr val="222222"/>
                </a:solidFill>
              </a:rPr>
              <a:t>of </a:t>
            </a:r>
            <a:r>
              <a:rPr lang="en-US" sz="2000" b="0" i="0" dirty="0">
                <a:solidFill>
                  <a:srgbClr val="222222"/>
                </a:solidFill>
                <a:effectLst/>
              </a:rPr>
              <a:t>Information, quickly and efficiently.</a:t>
            </a:r>
          </a:p>
          <a:p>
            <a:r>
              <a:rPr lang="en-US" sz="2000" dirty="0"/>
              <a:t>A Database Management System (DBMS) Is a computerized record keeping system that enables you to create, modify, store, and extract information from a database.</a:t>
            </a:r>
          </a:p>
          <a:p>
            <a:r>
              <a:rPr lang="en-IN" sz="2000" b="1" dirty="0"/>
              <a:t>TABLES</a:t>
            </a:r>
            <a:r>
              <a:rPr lang="en-IN" sz="2000" dirty="0"/>
              <a:t> : T</a:t>
            </a:r>
            <a:r>
              <a:rPr lang="en-US" sz="2000" b="0" i="0" dirty="0" err="1">
                <a:solidFill>
                  <a:srgbClr val="202124"/>
                </a:solidFill>
                <a:effectLst/>
                <a:latin typeface="Google Sans"/>
              </a:rPr>
              <a:t>ables</a:t>
            </a:r>
            <a:r>
              <a:rPr lang="en-US" sz="2000" b="0" i="0" dirty="0">
                <a:solidFill>
                  <a:srgbClr val="202124"/>
                </a:solidFill>
                <a:effectLst/>
                <a:latin typeface="Google Sans"/>
              </a:rPr>
              <a:t> are the building blocks of a database. They store the complete data in a structured manner, I.e., in the form of rows and columns. Every table has a finite number of columns and rows. </a:t>
            </a:r>
            <a:r>
              <a:rPr lang="en-IN" sz="2000" dirty="0"/>
              <a:t> </a:t>
            </a:r>
          </a:p>
          <a:p>
            <a:endParaRPr lang="en-US" sz="2000" dirty="0"/>
          </a:p>
          <a:p>
            <a:endParaRPr lang="en-US" sz="2000" dirty="0"/>
          </a:p>
          <a:p>
            <a:endParaRPr lang="en-IN" dirty="0"/>
          </a:p>
        </p:txBody>
      </p:sp>
    </p:spTree>
    <p:extLst>
      <p:ext uri="{BB962C8B-B14F-4D97-AF65-F5344CB8AC3E}">
        <p14:creationId xmlns:p14="http://schemas.microsoft.com/office/powerpoint/2010/main" val="1329724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C69BA-5341-41EC-ABC7-9A8970D7E0F0}"/>
              </a:ext>
            </a:extLst>
          </p:cNvPr>
          <p:cNvSpPr>
            <a:spLocks noGrp="1"/>
          </p:cNvSpPr>
          <p:nvPr>
            <p:ph type="title"/>
          </p:nvPr>
        </p:nvSpPr>
        <p:spPr/>
        <p:txBody>
          <a:bodyPr>
            <a:normAutofit/>
          </a:bodyPr>
          <a:lstStyle/>
          <a:p>
            <a:pPr algn="ctr"/>
            <a:r>
              <a:rPr lang="en-US" sz="2800" b="1" dirty="0">
                <a:solidFill>
                  <a:srgbClr val="FF0000"/>
                </a:solidFill>
              </a:rPr>
              <a:t>HOME ASSIGNMENT</a:t>
            </a:r>
            <a:endParaRPr lang="en-IN" sz="2800" b="1" dirty="0">
              <a:solidFill>
                <a:srgbClr val="FF0000"/>
              </a:solidFill>
            </a:endParaRPr>
          </a:p>
        </p:txBody>
      </p:sp>
      <p:sp>
        <p:nvSpPr>
          <p:cNvPr id="3" name="Content Placeholder 2">
            <a:extLst>
              <a:ext uri="{FF2B5EF4-FFF2-40B4-BE49-F238E27FC236}">
                <a16:creationId xmlns:a16="http://schemas.microsoft.com/office/drawing/2014/main" id="{6BA4CA5C-26CE-4344-9D48-FD91B4A24625}"/>
              </a:ext>
            </a:extLst>
          </p:cNvPr>
          <p:cNvSpPr>
            <a:spLocks noGrp="1"/>
          </p:cNvSpPr>
          <p:nvPr>
            <p:ph idx="1"/>
          </p:nvPr>
        </p:nvSpPr>
        <p:spPr/>
        <p:txBody>
          <a:bodyPr>
            <a:normAutofit/>
          </a:bodyPr>
          <a:lstStyle/>
          <a:p>
            <a:pPr>
              <a:buFont typeface="+mj-lt"/>
              <a:buAutoNum type="arabicPeriod"/>
            </a:pPr>
            <a:r>
              <a:rPr lang="en-IN" sz="2000" dirty="0"/>
              <a:t>What is database?</a:t>
            </a:r>
          </a:p>
          <a:p>
            <a:pPr>
              <a:buFont typeface="+mj-lt"/>
              <a:buAutoNum type="arabicPeriod"/>
            </a:pPr>
            <a:r>
              <a:rPr lang="en-IN" sz="2000" dirty="0"/>
              <a:t>What is DBMS?</a:t>
            </a:r>
          </a:p>
          <a:p>
            <a:pPr>
              <a:buFont typeface="+mj-lt"/>
              <a:buAutoNum type="arabicPeriod"/>
            </a:pPr>
            <a:r>
              <a:rPr lang="en-IN" sz="2000" dirty="0"/>
              <a:t>What are the types of database?</a:t>
            </a:r>
          </a:p>
          <a:p>
            <a:pPr>
              <a:buFont typeface="+mj-lt"/>
              <a:buAutoNum type="arabicPeriod"/>
            </a:pPr>
            <a:r>
              <a:rPr lang="en-IN" sz="2000" dirty="0"/>
              <a:t>What is table</a:t>
            </a:r>
            <a:r>
              <a:rPr lang="en-IN" sz="2000"/>
              <a:t>, record, </a:t>
            </a:r>
            <a:r>
              <a:rPr lang="en-IN" sz="2000" dirty="0"/>
              <a:t>Field ?</a:t>
            </a:r>
          </a:p>
          <a:p>
            <a:pPr>
              <a:buFont typeface="+mj-lt"/>
              <a:buAutoNum type="arabicPeriod"/>
            </a:pPr>
            <a:r>
              <a:rPr lang="en-IN" sz="2000" dirty="0"/>
              <a:t>What are the elements of database?</a:t>
            </a:r>
          </a:p>
        </p:txBody>
      </p:sp>
      <p:sp>
        <p:nvSpPr>
          <p:cNvPr id="4" name="object 3">
            <a:extLst>
              <a:ext uri="{FF2B5EF4-FFF2-40B4-BE49-F238E27FC236}">
                <a16:creationId xmlns:a16="http://schemas.microsoft.com/office/drawing/2014/main" id="{E9E6CE46-38D5-43A4-BCD8-35495501D240}"/>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749727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B6B3ED-017A-4B33-B10C-16EE229F6DCE}"/>
              </a:ext>
            </a:extLst>
          </p:cNvPr>
          <p:cNvSpPr>
            <a:spLocks noGrp="1"/>
          </p:cNvSpPr>
          <p:nvPr>
            <p:ph idx="1"/>
          </p:nvPr>
        </p:nvSpPr>
        <p:spPr/>
        <p:txBody>
          <a:bodyPr/>
          <a:lstStyle/>
          <a:p>
            <a:pPr indent="0" algn="ctr">
              <a:lnSpc>
                <a:spcPct val="115000"/>
              </a:lnSpc>
              <a:buClr>
                <a:srgbClr val="000000"/>
              </a:buClr>
              <a:buSzPts val="4000"/>
              <a:buNone/>
            </a:pPr>
            <a:endParaRPr lang="en-US" sz="4000" b="1" dirty="0">
              <a:solidFill>
                <a:srgbClr val="000000"/>
              </a:solidFill>
              <a:latin typeface="Arial"/>
              <a:ea typeface="Arial"/>
              <a:cs typeface="Arial"/>
              <a:sym typeface="Arial"/>
            </a:endParaRPr>
          </a:p>
          <a:p>
            <a:pPr indent="0" algn="ctr">
              <a:lnSpc>
                <a:spcPct val="115000"/>
              </a:lnSpc>
              <a:buClr>
                <a:srgbClr val="000000"/>
              </a:buClr>
              <a:buSzPts val="4000"/>
              <a:buNone/>
            </a:pPr>
            <a:r>
              <a:rPr lang="en-US" sz="4000" b="1" dirty="0">
                <a:solidFill>
                  <a:srgbClr val="000000"/>
                </a:solidFill>
                <a:latin typeface="Arial"/>
                <a:ea typeface="Arial"/>
                <a:cs typeface="Arial"/>
                <a:sym typeface="Arial"/>
              </a:rPr>
              <a:t>THANKING YOU</a:t>
            </a:r>
          </a:p>
          <a:p>
            <a:pPr indent="0" algn="ctr">
              <a:lnSpc>
                <a:spcPct val="115000"/>
              </a:lnSpc>
              <a:buClr>
                <a:srgbClr val="000000"/>
              </a:buClr>
              <a:buSzPts val="4000"/>
              <a:buNone/>
            </a:pPr>
            <a:r>
              <a:rPr lang="en-US" sz="4000" b="1" dirty="0">
                <a:solidFill>
                  <a:srgbClr val="FF0000"/>
                </a:solidFill>
                <a:latin typeface="Arial"/>
                <a:ea typeface="Arial"/>
                <a:cs typeface="Arial"/>
                <a:sym typeface="Arial"/>
              </a:rPr>
              <a:t>ODM EDUCATIONAL GROUP</a:t>
            </a:r>
          </a:p>
          <a:p>
            <a:endParaRPr lang="en-IN" dirty="0"/>
          </a:p>
        </p:txBody>
      </p:sp>
      <p:sp>
        <p:nvSpPr>
          <p:cNvPr id="4" name="object 3">
            <a:extLst>
              <a:ext uri="{FF2B5EF4-FFF2-40B4-BE49-F238E27FC236}">
                <a16:creationId xmlns:a16="http://schemas.microsoft.com/office/drawing/2014/main" id="{ACD21E13-E2D2-4B97-A7EE-F1CF336DD778}"/>
              </a:ext>
            </a:extLst>
          </p:cNvPr>
          <p:cNvSpPr/>
          <p:nvPr/>
        </p:nvSpPr>
        <p:spPr>
          <a:xfrm>
            <a:off x="10347515" y="183491"/>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9300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721BD-B80E-4A28-89A1-ECDB2EBF0DF1}"/>
              </a:ext>
            </a:extLst>
          </p:cNvPr>
          <p:cNvSpPr>
            <a:spLocks noGrp="1"/>
          </p:cNvSpPr>
          <p:nvPr>
            <p:ph type="title"/>
          </p:nvPr>
        </p:nvSpPr>
        <p:spPr>
          <a:xfrm>
            <a:off x="741947" y="238873"/>
            <a:ext cx="10515600" cy="1043051"/>
          </a:xfrm>
        </p:spPr>
        <p:txBody>
          <a:bodyPr/>
          <a:lstStyle/>
          <a:p>
            <a:pPr algn="ctr"/>
            <a:r>
              <a:rPr lang="en-IN" b="1" dirty="0">
                <a:solidFill>
                  <a:srgbClr val="C00000"/>
                </a:solidFill>
              </a:rPr>
              <a:t>LEARNING OUTCOME</a:t>
            </a:r>
          </a:p>
        </p:txBody>
      </p:sp>
      <p:sp>
        <p:nvSpPr>
          <p:cNvPr id="4" name="object 3">
            <a:extLst>
              <a:ext uri="{FF2B5EF4-FFF2-40B4-BE49-F238E27FC236}">
                <a16:creationId xmlns:a16="http://schemas.microsoft.com/office/drawing/2014/main" id="{7B86D2B6-5360-434B-B645-30A193E23E93}"/>
              </a:ext>
            </a:extLst>
          </p:cNvPr>
          <p:cNvSpPr/>
          <p:nvPr/>
        </p:nvSpPr>
        <p:spPr>
          <a:xfrm>
            <a:off x="9982200" y="457200"/>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C83F2F70-8C5D-4562-950B-80589928C4BE}"/>
              </a:ext>
            </a:extLst>
          </p:cNvPr>
          <p:cNvSpPr txBox="1"/>
          <p:nvPr/>
        </p:nvSpPr>
        <p:spPr>
          <a:xfrm>
            <a:off x="475487" y="1514546"/>
            <a:ext cx="10515599" cy="3666517"/>
          </a:xfrm>
          <a:prstGeom prst="rect">
            <a:avLst/>
          </a:prstGeom>
          <a:noFill/>
        </p:spPr>
        <p:txBody>
          <a:bodyPr wrap="square">
            <a:spAutoFit/>
          </a:bodyPr>
          <a:lstStyle/>
          <a:p>
            <a:pPr marL="0" lvl="0" indent="0" algn="just" rtl="0">
              <a:lnSpc>
                <a:spcPct val="95000"/>
              </a:lnSpc>
              <a:spcBef>
                <a:spcPts val="0"/>
              </a:spcBef>
              <a:spcAft>
                <a:spcPts val="0"/>
              </a:spcAft>
              <a:buSzPts val="1018"/>
              <a:buNone/>
            </a:pPr>
            <a:r>
              <a:rPr lang="en-US" sz="2800" dirty="0">
                <a:solidFill>
                  <a:srgbClr val="333333"/>
                </a:solidFill>
                <a:highlight>
                  <a:srgbClr val="FFFFFF"/>
                </a:highlight>
              </a:rPr>
              <a:t>Student could able to understand:</a:t>
            </a:r>
          </a:p>
          <a:p>
            <a:pPr marL="457200" indent="-457200">
              <a:lnSpc>
                <a:spcPct val="150000"/>
              </a:lnSpc>
              <a:buFont typeface="Wingdings" panose="05000000000000000000" pitchFamily="2" charset="2"/>
              <a:buChar char="Ø"/>
            </a:pPr>
            <a:r>
              <a:rPr lang="en-IN" sz="2800" dirty="0"/>
              <a:t>What is Database?</a:t>
            </a:r>
          </a:p>
          <a:p>
            <a:pPr marL="457200" indent="-457200">
              <a:lnSpc>
                <a:spcPct val="150000"/>
              </a:lnSpc>
              <a:buFont typeface="Wingdings" panose="05000000000000000000" pitchFamily="2" charset="2"/>
              <a:buChar char="Ø"/>
            </a:pPr>
            <a:r>
              <a:rPr lang="en-IN" sz="2800" dirty="0"/>
              <a:t>What is DBMS?</a:t>
            </a:r>
          </a:p>
          <a:p>
            <a:pPr marL="457200" indent="-457200">
              <a:lnSpc>
                <a:spcPct val="150000"/>
              </a:lnSpc>
              <a:buFont typeface="Wingdings" panose="05000000000000000000" pitchFamily="2" charset="2"/>
              <a:buChar char="Ø"/>
            </a:pPr>
            <a:r>
              <a:rPr lang="en-IN" sz="2800" dirty="0"/>
              <a:t>How many types of Database?</a:t>
            </a:r>
          </a:p>
          <a:p>
            <a:pPr marL="457200" indent="-457200">
              <a:lnSpc>
                <a:spcPct val="150000"/>
              </a:lnSpc>
              <a:buFont typeface="Wingdings" panose="05000000000000000000" pitchFamily="2" charset="2"/>
              <a:buChar char="Ø"/>
            </a:pPr>
            <a:r>
              <a:rPr lang="en-IN" sz="2800" dirty="0"/>
              <a:t>What are the elements of database?</a:t>
            </a:r>
          </a:p>
          <a:p>
            <a:pPr marL="457200" indent="-457200">
              <a:lnSpc>
                <a:spcPct val="150000"/>
              </a:lnSpc>
              <a:buFont typeface="Wingdings" panose="05000000000000000000" pitchFamily="2" charset="2"/>
              <a:buChar char="Ø"/>
            </a:pPr>
            <a:r>
              <a:rPr lang="en-IN" sz="2800" dirty="0"/>
              <a:t>Advantages of database</a:t>
            </a:r>
          </a:p>
        </p:txBody>
      </p:sp>
    </p:spTree>
    <p:extLst>
      <p:ext uri="{BB962C8B-B14F-4D97-AF65-F5344CB8AC3E}">
        <p14:creationId xmlns:p14="http://schemas.microsoft.com/office/powerpoint/2010/main" val="136355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67BF3-8722-4A71-A237-3451000DA74E}"/>
              </a:ext>
            </a:extLst>
          </p:cNvPr>
          <p:cNvSpPr>
            <a:spLocks noGrp="1"/>
          </p:cNvSpPr>
          <p:nvPr>
            <p:ph type="title"/>
          </p:nvPr>
        </p:nvSpPr>
        <p:spPr/>
        <p:txBody>
          <a:bodyPr>
            <a:normAutofit/>
          </a:bodyPr>
          <a:lstStyle/>
          <a:p>
            <a:pPr algn="ctr"/>
            <a:r>
              <a:rPr lang="en-IN" sz="3200" b="1" dirty="0">
                <a:solidFill>
                  <a:srgbClr val="FF0000"/>
                </a:solidFill>
              </a:rPr>
              <a:t>LOG ON TO ACCESS</a:t>
            </a:r>
          </a:p>
        </p:txBody>
      </p:sp>
      <p:sp>
        <p:nvSpPr>
          <p:cNvPr id="4" name="object 3">
            <a:extLst>
              <a:ext uri="{FF2B5EF4-FFF2-40B4-BE49-F238E27FC236}">
                <a16:creationId xmlns:a16="http://schemas.microsoft.com/office/drawing/2014/main" id="{C7B29576-A781-4406-BC88-866BBB22181A}"/>
              </a:ext>
            </a:extLst>
          </p:cNvPr>
          <p:cNvSpPr/>
          <p:nvPr/>
        </p:nvSpPr>
        <p:spPr>
          <a:xfrm>
            <a:off x="9982200" y="428325"/>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pic>
        <p:nvPicPr>
          <p:cNvPr id="6" name="Content Placeholder 8">
            <a:extLst>
              <a:ext uri="{FF2B5EF4-FFF2-40B4-BE49-F238E27FC236}">
                <a16:creationId xmlns:a16="http://schemas.microsoft.com/office/drawing/2014/main" id="{A08DF38D-C238-1DED-494E-71B228B26C25}"/>
              </a:ext>
            </a:extLst>
          </p:cNvPr>
          <p:cNvPicPr>
            <a:picLocks noGrp="1" noChangeAspect="1"/>
          </p:cNvPicPr>
          <p:nvPr>
            <p:ph idx="1"/>
          </p:nvPr>
        </p:nvPicPr>
        <p:blipFill>
          <a:blip r:embed="rId3"/>
          <a:stretch>
            <a:fillRect/>
          </a:stretch>
        </p:blipFill>
        <p:spPr bwMode="auto">
          <a:xfrm>
            <a:off x="1058780" y="1883377"/>
            <a:ext cx="10515600"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0732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C4621-81AD-4759-B039-B6BD5BAF401B}"/>
              </a:ext>
            </a:extLst>
          </p:cNvPr>
          <p:cNvSpPr>
            <a:spLocks noGrp="1"/>
          </p:cNvSpPr>
          <p:nvPr>
            <p:ph type="title"/>
          </p:nvPr>
        </p:nvSpPr>
        <p:spPr/>
        <p:txBody>
          <a:bodyPr/>
          <a:lstStyle/>
          <a:p>
            <a:pPr algn="ctr"/>
            <a:r>
              <a:rPr lang="en-US" b="1" dirty="0">
                <a:solidFill>
                  <a:srgbClr val="FF0000"/>
                </a:solidFill>
              </a:rPr>
              <a:t>DATABASE AND DBMS</a:t>
            </a:r>
            <a:endParaRPr lang="en-IN" b="1" dirty="0">
              <a:solidFill>
                <a:srgbClr val="FF0000"/>
              </a:solidFill>
            </a:endParaRPr>
          </a:p>
        </p:txBody>
      </p:sp>
      <p:sp>
        <p:nvSpPr>
          <p:cNvPr id="4" name="object 3">
            <a:extLst>
              <a:ext uri="{FF2B5EF4-FFF2-40B4-BE49-F238E27FC236}">
                <a16:creationId xmlns:a16="http://schemas.microsoft.com/office/drawing/2014/main" id="{73CA1E44-3079-47B8-B905-2B3CC2EF99BD}"/>
              </a:ext>
            </a:extLst>
          </p:cNvPr>
          <p:cNvSpPr/>
          <p:nvPr/>
        </p:nvSpPr>
        <p:spPr>
          <a:xfrm>
            <a:off x="10492339" y="138401"/>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 name="Content Placeholder 4">
            <a:extLst>
              <a:ext uri="{FF2B5EF4-FFF2-40B4-BE49-F238E27FC236}">
                <a16:creationId xmlns:a16="http://schemas.microsoft.com/office/drawing/2014/main" id="{9FC30F48-36C7-E9AD-8958-A607A5233976}"/>
              </a:ext>
            </a:extLst>
          </p:cNvPr>
          <p:cNvSpPr>
            <a:spLocks noGrp="1"/>
          </p:cNvSpPr>
          <p:nvPr>
            <p:ph idx="1"/>
          </p:nvPr>
        </p:nvSpPr>
        <p:spPr/>
        <p:txBody>
          <a:bodyPr>
            <a:normAutofit fontScale="70000" lnSpcReduction="20000"/>
          </a:bodyPr>
          <a:lstStyle/>
          <a:p>
            <a:pPr algn="l">
              <a:buFont typeface="Wingdings" panose="05000000000000000000" pitchFamily="2" charset="2"/>
              <a:buChar char="Ø"/>
            </a:pPr>
            <a:r>
              <a:rPr lang="en-US" sz="2800" b="0" i="0" dirty="0">
                <a:solidFill>
                  <a:srgbClr val="222222"/>
                </a:solidFill>
                <a:effectLst/>
              </a:rPr>
              <a:t>A database is an organized collection of data. It helps us to enter, manage access, and analyze a large amount </a:t>
            </a:r>
            <a:r>
              <a:rPr lang="en-US" sz="2800" dirty="0">
                <a:solidFill>
                  <a:srgbClr val="222222"/>
                </a:solidFill>
              </a:rPr>
              <a:t>of </a:t>
            </a:r>
            <a:r>
              <a:rPr lang="en-US" sz="2800" b="0" i="0" dirty="0">
                <a:solidFill>
                  <a:srgbClr val="222222"/>
                </a:solidFill>
                <a:effectLst/>
              </a:rPr>
              <a:t>Information, quickly and efficiently.</a:t>
            </a:r>
          </a:p>
          <a:p>
            <a:pPr algn="l">
              <a:buFont typeface="Wingdings" panose="05000000000000000000" pitchFamily="2" charset="2"/>
              <a:buChar char="Ø"/>
            </a:pPr>
            <a:r>
              <a:rPr lang="en-US" sz="2800" b="0" i="0" dirty="0">
                <a:solidFill>
                  <a:srgbClr val="222222"/>
                </a:solidFill>
                <a:effectLst/>
              </a:rPr>
              <a:t>All these operations that you perform, like adding, updating, sorting, editing, deleting, etc., are the functions of a database.</a:t>
            </a:r>
          </a:p>
          <a:p>
            <a:pPr>
              <a:buFont typeface="Wingdings" panose="05000000000000000000" pitchFamily="2" charset="2"/>
              <a:buChar char="Ø"/>
            </a:pPr>
            <a:endParaRPr lang="en-US" sz="2800" dirty="0"/>
          </a:p>
          <a:p>
            <a:pPr>
              <a:buFont typeface="Wingdings" panose="05000000000000000000" pitchFamily="2" charset="2"/>
              <a:buChar char="Ø"/>
            </a:pPr>
            <a:r>
              <a:rPr lang="en-US" sz="2800" dirty="0"/>
              <a:t>A Database Management System (DBMS) Is a computerized record keeping system that enables you to create, modify, store, and extract information from a database.</a:t>
            </a:r>
          </a:p>
          <a:p>
            <a:pPr>
              <a:buFont typeface="Wingdings" panose="05000000000000000000" pitchFamily="2" charset="2"/>
              <a:buChar char="Ø"/>
            </a:pPr>
            <a:endParaRPr lang="en-US" sz="2800" dirty="0"/>
          </a:p>
          <a:p>
            <a:pPr>
              <a:buFont typeface="Wingdings" panose="05000000000000000000" pitchFamily="2" charset="2"/>
              <a:buChar char="Ø"/>
            </a:pPr>
            <a:r>
              <a:rPr lang="en-US" sz="2800" dirty="0"/>
              <a:t> It saves time and energy The main function of a DBMS is to provide the users with efficient and reliable methods of data retrieval.</a:t>
            </a:r>
          </a:p>
          <a:p>
            <a:pPr>
              <a:buFont typeface="Wingdings" panose="05000000000000000000" pitchFamily="2" charset="2"/>
              <a:buChar char="Ø"/>
            </a:pPr>
            <a:endParaRPr lang="en-US" sz="2800" dirty="0"/>
          </a:p>
          <a:p>
            <a:pPr>
              <a:buFont typeface="Wingdings" panose="05000000000000000000" pitchFamily="2" charset="2"/>
              <a:buChar char="Ø"/>
            </a:pPr>
            <a:r>
              <a:rPr lang="en-US" sz="2800" dirty="0"/>
              <a:t> Moreover, it reduces the chances of errors creeping into the database to a great extent. Therefore, data handling using DBMS becomes fast and efficient.</a:t>
            </a:r>
          </a:p>
          <a:p>
            <a:pPr marL="0" indent="0">
              <a:buNone/>
            </a:pPr>
            <a:br>
              <a:rPr lang="en-US" sz="2800" dirty="0"/>
            </a:br>
            <a:endParaRPr lang="en-IN" sz="2800" dirty="0"/>
          </a:p>
          <a:p>
            <a:endParaRPr lang="en-IN" dirty="0"/>
          </a:p>
        </p:txBody>
      </p:sp>
    </p:spTree>
    <p:extLst>
      <p:ext uri="{BB962C8B-B14F-4D97-AF65-F5344CB8AC3E}">
        <p14:creationId xmlns:p14="http://schemas.microsoft.com/office/powerpoint/2010/main" val="2229045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721BD-B80E-4A28-89A1-ECDB2EBF0DF1}"/>
              </a:ext>
            </a:extLst>
          </p:cNvPr>
          <p:cNvSpPr>
            <a:spLocks noGrp="1"/>
          </p:cNvSpPr>
          <p:nvPr>
            <p:ph type="title"/>
          </p:nvPr>
        </p:nvSpPr>
        <p:spPr/>
        <p:txBody>
          <a:bodyPr>
            <a:normAutofit/>
          </a:bodyPr>
          <a:lstStyle/>
          <a:p>
            <a:pPr algn="ctr"/>
            <a:r>
              <a:rPr lang="en-IN" sz="2800" b="1" dirty="0">
                <a:solidFill>
                  <a:srgbClr val="FF0000"/>
                </a:solidFill>
              </a:rPr>
              <a:t>TYPES OF DATABASE</a:t>
            </a:r>
          </a:p>
        </p:txBody>
      </p:sp>
      <p:sp>
        <p:nvSpPr>
          <p:cNvPr id="4" name="object 3">
            <a:extLst>
              <a:ext uri="{FF2B5EF4-FFF2-40B4-BE49-F238E27FC236}">
                <a16:creationId xmlns:a16="http://schemas.microsoft.com/office/drawing/2014/main" id="{7B86D2B6-5360-434B-B645-30A193E23E93}"/>
              </a:ext>
            </a:extLst>
          </p:cNvPr>
          <p:cNvSpPr/>
          <p:nvPr/>
        </p:nvSpPr>
        <p:spPr>
          <a:xfrm>
            <a:off x="9982200" y="428325"/>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 name="Content Placeholder 4">
            <a:extLst>
              <a:ext uri="{FF2B5EF4-FFF2-40B4-BE49-F238E27FC236}">
                <a16:creationId xmlns:a16="http://schemas.microsoft.com/office/drawing/2014/main" id="{4430350D-4699-3C8E-C2E6-F29315F430F6}"/>
              </a:ext>
            </a:extLst>
          </p:cNvPr>
          <p:cNvSpPr>
            <a:spLocks noGrp="1"/>
          </p:cNvSpPr>
          <p:nvPr>
            <p:ph idx="1"/>
          </p:nvPr>
        </p:nvSpPr>
        <p:spPr/>
        <p:txBody>
          <a:bodyPr>
            <a:normAutofit/>
          </a:bodyPr>
          <a:lstStyle/>
          <a:p>
            <a:r>
              <a:rPr lang="en-US" sz="2000" dirty="0"/>
              <a:t>There are mainly two types of database:</a:t>
            </a:r>
          </a:p>
          <a:p>
            <a:pPr marL="0" indent="0">
              <a:buNone/>
            </a:pPr>
            <a:br>
              <a:rPr lang="en-US" sz="2000" dirty="0"/>
            </a:br>
            <a:endParaRPr lang="en-US" sz="2000" dirty="0"/>
          </a:p>
          <a:p>
            <a:r>
              <a:rPr lang="en-US" sz="2000" b="1" dirty="0"/>
              <a:t>FLAT FILE DATABASE:</a:t>
            </a:r>
            <a:r>
              <a:rPr lang="en-US" sz="2000" dirty="0"/>
              <a:t> A flat file database refers to the data files that contain records, which have a small fixed no of fields without any structured relationship. For example Microsoft Excel</a:t>
            </a:r>
          </a:p>
          <a:p>
            <a:r>
              <a:rPr lang="en-US" sz="2000" b="1" dirty="0"/>
              <a:t>RELATIONAL DATABASE : </a:t>
            </a:r>
            <a:r>
              <a:rPr lang="en-US" sz="2000" dirty="0"/>
              <a:t>A relational Database stores the data in several tables and link those tables together to  get common piece of information. For example Microsoft Access, Microsoft SOL server, Oracle etc.</a:t>
            </a:r>
          </a:p>
          <a:p>
            <a:endParaRPr lang="en-IN" sz="2000" dirty="0"/>
          </a:p>
        </p:txBody>
      </p:sp>
    </p:spTree>
    <p:extLst>
      <p:ext uri="{BB962C8B-B14F-4D97-AF65-F5344CB8AC3E}">
        <p14:creationId xmlns:p14="http://schemas.microsoft.com/office/powerpoint/2010/main" val="2175066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DB6CA-5083-46D9-AC78-9B0B7CA5A641}"/>
              </a:ext>
            </a:extLst>
          </p:cNvPr>
          <p:cNvSpPr>
            <a:spLocks noGrp="1"/>
          </p:cNvSpPr>
          <p:nvPr>
            <p:ph type="title"/>
          </p:nvPr>
        </p:nvSpPr>
        <p:spPr/>
        <p:txBody>
          <a:bodyPr/>
          <a:lstStyle/>
          <a:p>
            <a:pPr algn="ctr"/>
            <a:r>
              <a:rPr lang="en-US" sz="2800" b="1" dirty="0">
                <a:solidFill>
                  <a:srgbClr val="FF0000"/>
                </a:solidFill>
              </a:rPr>
              <a:t> </a:t>
            </a:r>
            <a:r>
              <a:rPr lang="en-IN" sz="2800" b="1" dirty="0">
                <a:solidFill>
                  <a:srgbClr val="FF0000"/>
                </a:solidFill>
              </a:rPr>
              <a:t>Tables / Elements of Table</a:t>
            </a:r>
            <a:endParaRPr lang="en-IN" b="1" dirty="0">
              <a:solidFill>
                <a:srgbClr val="FF0000"/>
              </a:solidFill>
            </a:endParaRPr>
          </a:p>
        </p:txBody>
      </p:sp>
      <p:sp>
        <p:nvSpPr>
          <p:cNvPr id="11" name="Content Placeholder 10">
            <a:extLst>
              <a:ext uri="{FF2B5EF4-FFF2-40B4-BE49-F238E27FC236}">
                <a16:creationId xmlns:a16="http://schemas.microsoft.com/office/drawing/2014/main" id="{2CD02962-F0A3-4AF1-A42E-70AD0A2D51B2}"/>
              </a:ext>
            </a:extLst>
          </p:cNvPr>
          <p:cNvSpPr>
            <a:spLocks noGrp="1"/>
          </p:cNvSpPr>
          <p:nvPr>
            <p:ph idx="1"/>
          </p:nvPr>
        </p:nvSpPr>
        <p:spPr/>
        <p:txBody>
          <a:bodyPr>
            <a:normAutofit/>
          </a:bodyPr>
          <a:lstStyle/>
          <a:p>
            <a:pPr>
              <a:buFont typeface="Wingdings" panose="05000000000000000000" pitchFamily="2" charset="2"/>
              <a:buChar char="Ø"/>
            </a:pPr>
            <a:endParaRPr lang="en-IN" sz="2400" dirty="0"/>
          </a:p>
          <a:p>
            <a:r>
              <a:rPr lang="en-IN" sz="2000" b="1" dirty="0"/>
              <a:t>TABLES</a:t>
            </a:r>
            <a:r>
              <a:rPr lang="en-IN" sz="2000" dirty="0"/>
              <a:t> : T</a:t>
            </a:r>
            <a:r>
              <a:rPr lang="en-US" sz="2000" b="0" i="0" dirty="0" err="1">
                <a:solidFill>
                  <a:srgbClr val="202124"/>
                </a:solidFill>
                <a:effectLst/>
                <a:latin typeface="Google Sans"/>
              </a:rPr>
              <a:t>ables</a:t>
            </a:r>
            <a:r>
              <a:rPr lang="en-US" sz="2000" b="0" i="0" dirty="0">
                <a:solidFill>
                  <a:srgbClr val="202124"/>
                </a:solidFill>
                <a:effectLst/>
                <a:latin typeface="Google Sans"/>
              </a:rPr>
              <a:t> are the building blocks of a database. They store the complete data in a structured manner, I.e., in the form of rows and columns. Every table has a finite number of columns and rows. </a:t>
            </a:r>
            <a:r>
              <a:rPr lang="en-IN" sz="2000" dirty="0"/>
              <a:t> </a:t>
            </a:r>
          </a:p>
          <a:p>
            <a:r>
              <a:rPr lang="en-US" sz="2000" b="0" i="0" dirty="0">
                <a:solidFill>
                  <a:srgbClr val="202124"/>
                </a:solidFill>
                <a:effectLst/>
                <a:latin typeface="Google Sans"/>
              </a:rPr>
              <a:t>Elements of a Table Fields: All the columns in a table are called fields.</a:t>
            </a:r>
          </a:p>
          <a:p>
            <a:r>
              <a:rPr lang="en-US" sz="2000" b="0" i="0" dirty="0">
                <a:solidFill>
                  <a:srgbClr val="202124"/>
                </a:solidFill>
                <a:effectLst/>
                <a:latin typeface="Google Sans"/>
              </a:rPr>
              <a:t> A </a:t>
            </a:r>
            <a:r>
              <a:rPr lang="en-US" sz="2000" b="1" i="0" dirty="0">
                <a:solidFill>
                  <a:srgbClr val="202124"/>
                </a:solidFill>
                <a:effectLst/>
                <a:latin typeface="Google Sans"/>
              </a:rPr>
              <a:t>field</a:t>
            </a:r>
            <a:r>
              <a:rPr lang="en-US" sz="2000" b="0" i="0" dirty="0">
                <a:solidFill>
                  <a:srgbClr val="202124"/>
                </a:solidFill>
                <a:effectLst/>
                <a:latin typeface="Google Sans"/>
              </a:rPr>
              <a:t> describes a particular attribute of all the records in a table. For example, the field that mentions the Roll No. of the table: Students', will store the roll numbers of all the students.</a:t>
            </a:r>
          </a:p>
          <a:p>
            <a:r>
              <a:rPr lang="en-US" sz="2000" b="1" i="0" dirty="0">
                <a:solidFill>
                  <a:srgbClr val="202124"/>
                </a:solidFill>
                <a:effectLst/>
                <a:latin typeface="Google Sans"/>
              </a:rPr>
              <a:t>Records</a:t>
            </a:r>
            <a:r>
              <a:rPr lang="en-US" sz="2000" b="0" i="0" dirty="0">
                <a:solidFill>
                  <a:srgbClr val="202124"/>
                </a:solidFill>
                <a:effectLst/>
                <a:latin typeface="Google Sans"/>
              </a:rPr>
              <a:t>: The rows in a table are called records. A record contains the values for all the fields that belong to a si</a:t>
            </a:r>
            <a:r>
              <a:rPr lang="en-US" sz="2000" dirty="0">
                <a:solidFill>
                  <a:srgbClr val="202124"/>
                </a:solidFill>
                <a:latin typeface="Google Sans"/>
              </a:rPr>
              <a:t>ngle person or an entry.</a:t>
            </a:r>
          </a:p>
          <a:p>
            <a:r>
              <a:rPr lang="en-US" sz="2000" b="1" dirty="0">
                <a:solidFill>
                  <a:srgbClr val="202124"/>
                </a:solidFill>
                <a:latin typeface="Google Sans"/>
              </a:rPr>
              <a:t>Data</a:t>
            </a:r>
            <a:r>
              <a:rPr lang="en-US" sz="2000" dirty="0">
                <a:solidFill>
                  <a:srgbClr val="202124"/>
                </a:solidFill>
                <a:latin typeface="Google Sans"/>
              </a:rPr>
              <a:t> : A set of characters that represents a valid value known as Data. For example 3, Dipti, 90, mango </a:t>
            </a:r>
            <a:r>
              <a:rPr lang="en-US" sz="2000" dirty="0" err="1">
                <a:solidFill>
                  <a:srgbClr val="202124"/>
                </a:solidFill>
                <a:latin typeface="Google Sans"/>
              </a:rPr>
              <a:t>etc</a:t>
            </a:r>
            <a:r>
              <a:rPr lang="en-US" sz="2000" dirty="0">
                <a:solidFill>
                  <a:srgbClr val="202124"/>
                </a:solidFill>
                <a:latin typeface="Google Sans"/>
              </a:rPr>
              <a:t> .</a:t>
            </a:r>
          </a:p>
          <a:p>
            <a:endParaRPr lang="en-IN" sz="2000" dirty="0"/>
          </a:p>
        </p:txBody>
      </p:sp>
      <p:sp>
        <p:nvSpPr>
          <p:cNvPr id="4" name="object 3">
            <a:extLst>
              <a:ext uri="{FF2B5EF4-FFF2-40B4-BE49-F238E27FC236}">
                <a16:creationId xmlns:a16="http://schemas.microsoft.com/office/drawing/2014/main" id="{118E97BB-F1C0-40F2-BB1C-B69E5BB1878C}"/>
              </a:ext>
            </a:extLst>
          </p:cNvPr>
          <p:cNvSpPr/>
          <p:nvPr/>
        </p:nvSpPr>
        <p:spPr>
          <a:xfrm>
            <a:off x="9982200" y="428325"/>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04295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9FA85-6E23-41B4-B873-619069ACB770}"/>
              </a:ext>
            </a:extLst>
          </p:cNvPr>
          <p:cNvSpPr>
            <a:spLocks noGrp="1"/>
          </p:cNvSpPr>
          <p:nvPr>
            <p:ph type="title"/>
          </p:nvPr>
        </p:nvSpPr>
        <p:spPr>
          <a:xfrm>
            <a:off x="414688" y="350741"/>
            <a:ext cx="10515600" cy="1325563"/>
          </a:xfrm>
        </p:spPr>
        <p:txBody>
          <a:bodyPr>
            <a:normAutofit/>
          </a:bodyPr>
          <a:lstStyle/>
          <a:p>
            <a:pPr algn="ctr"/>
            <a:endParaRPr lang="en-IN" sz="2800" b="1" dirty="0">
              <a:solidFill>
                <a:srgbClr val="FF0000"/>
              </a:solidFill>
            </a:endParaRPr>
          </a:p>
        </p:txBody>
      </p:sp>
      <p:sp>
        <p:nvSpPr>
          <p:cNvPr id="4" name="object 3">
            <a:extLst>
              <a:ext uri="{FF2B5EF4-FFF2-40B4-BE49-F238E27FC236}">
                <a16:creationId xmlns:a16="http://schemas.microsoft.com/office/drawing/2014/main" id="{200B1865-D1E2-4BBD-889C-FCE10F3237E1}"/>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1" name="Content Placeholder 10">
            <a:extLst>
              <a:ext uri="{FF2B5EF4-FFF2-40B4-BE49-F238E27FC236}">
                <a16:creationId xmlns:a16="http://schemas.microsoft.com/office/drawing/2014/main" id="{9276A1C2-6531-4530-8520-8B42C3A9733C}"/>
              </a:ext>
            </a:extLst>
          </p:cNvPr>
          <p:cNvSpPr>
            <a:spLocks noGrp="1"/>
          </p:cNvSpPr>
          <p:nvPr>
            <p:ph idx="1"/>
          </p:nvPr>
        </p:nvSpPr>
        <p:spPr/>
        <p:txBody>
          <a:bodyPr/>
          <a:lstStyle/>
          <a:p>
            <a:endParaRPr lang="en-IN" dirty="0"/>
          </a:p>
        </p:txBody>
      </p:sp>
      <p:pic>
        <p:nvPicPr>
          <p:cNvPr id="7" name="Picture 6">
            <a:extLst>
              <a:ext uri="{FF2B5EF4-FFF2-40B4-BE49-F238E27FC236}">
                <a16:creationId xmlns:a16="http://schemas.microsoft.com/office/drawing/2014/main" id="{109F9CC5-C3D1-4580-2277-2D0FB773B895}"/>
              </a:ext>
            </a:extLst>
          </p:cNvPr>
          <p:cNvPicPr>
            <a:picLocks noChangeAspect="1"/>
          </p:cNvPicPr>
          <p:nvPr/>
        </p:nvPicPr>
        <p:blipFill>
          <a:blip r:embed="rId3"/>
          <a:stretch>
            <a:fillRect/>
          </a:stretch>
        </p:blipFill>
        <p:spPr>
          <a:xfrm rot="10800000">
            <a:off x="1599982" y="1917920"/>
            <a:ext cx="8145012" cy="3773016"/>
          </a:xfrm>
          <a:prstGeom prst="rect">
            <a:avLst/>
          </a:prstGeom>
        </p:spPr>
      </p:pic>
    </p:spTree>
    <p:extLst>
      <p:ext uri="{BB962C8B-B14F-4D97-AF65-F5344CB8AC3E}">
        <p14:creationId xmlns:p14="http://schemas.microsoft.com/office/powerpoint/2010/main" val="1866816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9FA85-6E23-41B4-B873-619069ACB770}"/>
              </a:ext>
            </a:extLst>
          </p:cNvPr>
          <p:cNvSpPr>
            <a:spLocks noGrp="1"/>
          </p:cNvSpPr>
          <p:nvPr>
            <p:ph type="title"/>
          </p:nvPr>
        </p:nvSpPr>
        <p:spPr>
          <a:xfrm>
            <a:off x="414688" y="350741"/>
            <a:ext cx="10515600" cy="1325563"/>
          </a:xfrm>
        </p:spPr>
        <p:txBody>
          <a:bodyPr>
            <a:normAutofit/>
          </a:bodyPr>
          <a:lstStyle/>
          <a:p>
            <a:pPr algn="ctr"/>
            <a:r>
              <a:rPr lang="en-IN" sz="2800" b="1" dirty="0">
                <a:solidFill>
                  <a:srgbClr val="FF0000"/>
                </a:solidFill>
              </a:rPr>
              <a:t>ELEMENTS OF DATABASE</a:t>
            </a:r>
          </a:p>
        </p:txBody>
      </p:sp>
      <p:sp>
        <p:nvSpPr>
          <p:cNvPr id="4" name="object 3">
            <a:extLst>
              <a:ext uri="{FF2B5EF4-FFF2-40B4-BE49-F238E27FC236}">
                <a16:creationId xmlns:a16="http://schemas.microsoft.com/office/drawing/2014/main" id="{200B1865-D1E2-4BBD-889C-FCE10F3237E1}"/>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1" name="Content Placeholder 10">
            <a:extLst>
              <a:ext uri="{FF2B5EF4-FFF2-40B4-BE49-F238E27FC236}">
                <a16:creationId xmlns:a16="http://schemas.microsoft.com/office/drawing/2014/main" id="{9276A1C2-6531-4530-8520-8B42C3A9733C}"/>
              </a:ext>
            </a:extLst>
          </p:cNvPr>
          <p:cNvSpPr>
            <a:spLocks noGrp="1"/>
          </p:cNvSpPr>
          <p:nvPr>
            <p:ph idx="1"/>
          </p:nvPr>
        </p:nvSpPr>
        <p:spPr/>
        <p:txBody>
          <a:bodyPr>
            <a:normAutofit/>
          </a:bodyPr>
          <a:lstStyle/>
          <a:p>
            <a:r>
              <a:rPr lang="en-US" sz="2000" dirty="0">
                <a:effectLst/>
                <a:ea typeface="Calibri" panose="020F0502020204030204" pitchFamily="34" charset="0"/>
                <a:cs typeface="Times New Roman" panose="02020603050405020304" pitchFamily="18" charset="0"/>
              </a:rPr>
              <a:t>2. QUERIES: t queries help us to retrieve the filtered data based upon some conditions. </a:t>
            </a:r>
            <a:endParaRPr lang="en-IN" sz="2000" dirty="0">
              <a:effectLst/>
              <a:ea typeface="Calibri" panose="020F0502020204030204" pitchFamily="34" charset="0"/>
              <a:cs typeface="Times New Roman" panose="02020603050405020304" pitchFamily="18" charset="0"/>
            </a:endParaRPr>
          </a:p>
          <a:p>
            <a:r>
              <a:rPr lang="en-US" sz="2000" dirty="0">
                <a:effectLst/>
                <a:ea typeface="Calibri" panose="020F0502020204030204" pitchFamily="34" charset="0"/>
                <a:cs typeface="Times New Roman" panose="02020603050405020304" pitchFamily="18" charset="0"/>
              </a:rPr>
              <a:t> </a:t>
            </a:r>
            <a:endParaRPr lang="en-IN" sz="2000" dirty="0">
              <a:effectLst/>
              <a:ea typeface="Calibri" panose="020F0502020204030204" pitchFamily="34" charset="0"/>
              <a:cs typeface="Times New Roman" panose="02020603050405020304" pitchFamily="18" charset="0"/>
            </a:endParaRPr>
          </a:p>
          <a:p>
            <a:r>
              <a:rPr lang="en-US" sz="2000" dirty="0">
                <a:effectLst/>
                <a:ea typeface="Calibri" panose="020F0502020204030204" pitchFamily="34" charset="0"/>
                <a:cs typeface="Times New Roman" panose="02020603050405020304" pitchFamily="18" charset="0"/>
              </a:rPr>
              <a:t>3. FORMS: Forms are the user friendly interfaces that facilitate the process of entering data in tables and queries. A form has an attractive interface that accepts data from the user and forwards it to the corresponding table or query.</a:t>
            </a:r>
            <a:endParaRPr lang="en-IN" sz="2000" dirty="0">
              <a:effectLst/>
              <a:ea typeface="Calibri" panose="020F0502020204030204" pitchFamily="34" charset="0"/>
              <a:cs typeface="Times New Roman" panose="02020603050405020304" pitchFamily="18" charset="0"/>
            </a:endParaRPr>
          </a:p>
          <a:p>
            <a:r>
              <a:rPr lang="en-US" sz="2000" dirty="0">
                <a:effectLst/>
                <a:ea typeface="Calibri" panose="020F0502020204030204" pitchFamily="34" charset="0"/>
                <a:cs typeface="Times New Roman" panose="02020603050405020304" pitchFamily="18" charset="0"/>
              </a:rPr>
              <a:t> </a:t>
            </a:r>
            <a:endParaRPr lang="en-IN" sz="2000" dirty="0">
              <a:effectLst/>
              <a:ea typeface="Calibri" panose="020F0502020204030204" pitchFamily="34" charset="0"/>
              <a:cs typeface="Times New Roman" panose="02020603050405020304" pitchFamily="18" charset="0"/>
            </a:endParaRPr>
          </a:p>
          <a:p>
            <a:r>
              <a:rPr lang="en-US" sz="2000" dirty="0">
                <a:effectLst/>
                <a:ea typeface="Calibri" panose="020F0502020204030204" pitchFamily="34" charset="0"/>
                <a:cs typeface="Times New Roman" panose="02020603050405020304" pitchFamily="18" charset="0"/>
              </a:rPr>
              <a:t>4 REPORTS: Reports are used to display the selected data in a printable format. They collect the summarized data from one or more columns.</a:t>
            </a:r>
            <a:endParaRPr lang="en-IN" sz="2000" dirty="0">
              <a:effectLst/>
              <a:ea typeface="Calibri" panose="020F0502020204030204" pitchFamily="34" charset="0"/>
              <a:cs typeface="Times New Roman" panose="02020603050405020304" pitchFamily="18" charset="0"/>
            </a:endParaRPr>
          </a:p>
          <a:p>
            <a:endParaRPr lang="en-IN" sz="2000" dirty="0"/>
          </a:p>
        </p:txBody>
      </p:sp>
    </p:spTree>
    <p:extLst>
      <p:ext uri="{BB962C8B-B14F-4D97-AF65-F5344CB8AC3E}">
        <p14:creationId xmlns:p14="http://schemas.microsoft.com/office/powerpoint/2010/main" val="153843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9FA85-6E23-41B4-B873-619069ACB770}"/>
              </a:ext>
            </a:extLst>
          </p:cNvPr>
          <p:cNvSpPr>
            <a:spLocks noGrp="1"/>
          </p:cNvSpPr>
          <p:nvPr>
            <p:ph type="title"/>
          </p:nvPr>
        </p:nvSpPr>
        <p:spPr>
          <a:xfrm>
            <a:off x="414688" y="350741"/>
            <a:ext cx="10515600" cy="1325563"/>
          </a:xfrm>
        </p:spPr>
        <p:txBody>
          <a:bodyPr>
            <a:normAutofit/>
          </a:bodyPr>
          <a:lstStyle/>
          <a:p>
            <a:pPr algn="ctr"/>
            <a:r>
              <a:rPr lang="en-IN" sz="2800" b="1" dirty="0">
                <a:solidFill>
                  <a:srgbClr val="FF0000"/>
                </a:solidFill>
              </a:rPr>
              <a:t>ADVANTAGES OF DBMS</a:t>
            </a:r>
          </a:p>
        </p:txBody>
      </p:sp>
      <p:sp>
        <p:nvSpPr>
          <p:cNvPr id="4" name="object 3">
            <a:extLst>
              <a:ext uri="{FF2B5EF4-FFF2-40B4-BE49-F238E27FC236}">
                <a16:creationId xmlns:a16="http://schemas.microsoft.com/office/drawing/2014/main" id="{200B1865-D1E2-4BBD-889C-FCE10F3237E1}"/>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1" name="Content Placeholder 10">
            <a:extLst>
              <a:ext uri="{FF2B5EF4-FFF2-40B4-BE49-F238E27FC236}">
                <a16:creationId xmlns:a16="http://schemas.microsoft.com/office/drawing/2014/main" id="{9276A1C2-6531-4530-8520-8B42C3A9733C}"/>
              </a:ext>
            </a:extLst>
          </p:cNvPr>
          <p:cNvSpPr>
            <a:spLocks noGrp="1"/>
          </p:cNvSpPr>
          <p:nvPr>
            <p:ph idx="1"/>
          </p:nvPr>
        </p:nvSpPr>
        <p:spPr>
          <a:xfrm>
            <a:off x="838200" y="1549667"/>
            <a:ext cx="10515600" cy="4627296"/>
          </a:xfrm>
        </p:spPr>
        <p:txBody>
          <a:bodyPr>
            <a:normAutofit lnSpcReduction="10000"/>
          </a:bodyPr>
          <a:lstStyle/>
          <a:p>
            <a:pPr>
              <a:buFont typeface="Wingdings" panose="05000000000000000000" pitchFamily="2" charset="2"/>
              <a:buChar char="Ø"/>
            </a:pPr>
            <a:r>
              <a:rPr lang="en-US" sz="2000" b="0" i="0" dirty="0">
                <a:solidFill>
                  <a:srgbClr val="222222"/>
                </a:solidFill>
                <a:effectLst/>
              </a:rPr>
              <a:t> A DBMS provides the users with efficient and reliable methods of data retrieval.</a:t>
            </a:r>
            <a:br>
              <a:rPr lang="en-US" sz="2000" b="0" i="0" dirty="0">
                <a:solidFill>
                  <a:srgbClr val="222222"/>
                </a:solidFill>
                <a:effectLst/>
              </a:rPr>
            </a:br>
            <a:endParaRPr lang="en-US" sz="2000" b="0" i="0" dirty="0">
              <a:solidFill>
                <a:srgbClr val="222222"/>
              </a:solidFill>
              <a:effectLst/>
            </a:endParaRPr>
          </a:p>
          <a:p>
            <a:pPr>
              <a:buFont typeface="Wingdings" panose="05000000000000000000" pitchFamily="2" charset="2"/>
              <a:buChar char="Ø"/>
            </a:pPr>
            <a:r>
              <a:rPr lang="en-US" sz="2000" dirty="0"/>
              <a:t>It facilitates the reduction of data redundancy (duplication of data) and elimination of multiple copies same data at different locations.</a:t>
            </a:r>
          </a:p>
          <a:p>
            <a:pPr>
              <a:buFont typeface="Wingdings" panose="05000000000000000000" pitchFamily="2" charset="2"/>
              <a:buChar char="Ø"/>
            </a:pPr>
            <a:r>
              <a:rPr lang="en-US" sz="2000" dirty="0"/>
              <a:t>It increases the efficiency, speed, and flexibility in searching and accessing information, thus saving time and energy.</a:t>
            </a:r>
          </a:p>
          <a:p>
            <a:pPr>
              <a:buFont typeface="Wingdings" panose="05000000000000000000" pitchFamily="2" charset="2"/>
              <a:buChar char="Ø"/>
            </a:pPr>
            <a:endParaRPr lang="en-US" sz="2000" dirty="0"/>
          </a:p>
          <a:p>
            <a:pPr>
              <a:buFont typeface="Wingdings" panose="05000000000000000000" pitchFamily="2" charset="2"/>
              <a:buChar char="Ø"/>
            </a:pPr>
            <a:r>
              <a:rPr lang="en-US" sz="2000" b="0" i="0" dirty="0">
                <a:solidFill>
                  <a:srgbClr val="222222"/>
                </a:solidFill>
                <a:effectLst/>
              </a:rPr>
              <a:t> DBMS facilitates sharing of data among different users based on their individual needs.</a:t>
            </a:r>
          </a:p>
          <a:p>
            <a:pPr>
              <a:buFont typeface="Wingdings" panose="05000000000000000000" pitchFamily="2" charset="2"/>
              <a:buChar char="Ø"/>
            </a:pPr>
            <a:r>
              <a:rPr lang="en-US" sz="2000" dirty="0"/>
              <a:t>In a DBMS, the data administration has a complete control over the database. It ensures that data is accessed only by the authorized users.</a:t>
            </a:r>
          </a:p>
          <a:p>
            <a:pPr>
              <a:buFont typeface="Wingdings" panose="05000000000000000000" pitchFamily="2" charset="2"/>
              <a:buChar char="Ø"/>
            </a:pPr>
            <a:br>
              <a:rPr lang="en-US" sz="2000" dirty="0"/>
            </a:br>
            <a:r>
              <a:rPr lang="en-US" sz="2000" dirty="0"/>
              <a:t>A DBMS also supports the data integrity as it ensures that the stored data follows the customized standards of an organization. Suppose, the maximum marks of an examination are set to 100, you can have rules to make sure that the database accepts the numbers only between the range of 0-100.</a:t>
            </a:r>
          </a:p>
          <a:p>
            <a:pPr marL="0" indent="0">
              <a:buNone/>
            </a:pPr>
            <a:endParaRPr lang="en-US" sz="2000" dirty="0"/>
          </a:p>
          <a:p>
            <a:pPr marL="0" indent="0">
              <a:buNone/>
            </a:pPr>
            <a:endParaRPr lang="en-US" sz="1100" dirty="0"/>
          </a:p>
          <a:p>
            <a:endParaRPr lang="en-IN" sz="2000" dirty="0"/>
          </a:p>
        </p:txBody>
      </p:sp>
    </p:spTree>
    <p:extLst>
      <p:ext uri="{BB962C8B-B14F-4D97-AF65-F5344CB8AC3E}">
        <p14:creationId xmlns:p14="http://schemas.microsoft.com/office/powerpoint/2010/main" val="3430145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1577</TotalTime>
  <Words>838</Words>
  <Application>Microsoft Office PowerPoint</Application>
  <PresentationFormat>Widescreen</PresentationFormat>
  <Paragraphs>63</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Google Sans</vt:lpstr>
      <vt:lpstr>Wingdings</vt:lpstr>
      <vt:lpstr>Office Theme</vt:lpstr>
      <vt:lpstr>LOG ON TO ACCESS</vt:lpstr>
      <vt:lpstr>LEARNING OUTCOME</vt:lpstr>
      <vt:lpstr>LOG ON TO ACCESS</vt:lpstr>
      <vt:lpstr>DATABASE AND DBMS</vt:lpstr>
      <vt:lpstr>TYPES OF DATABASE</vt:lpstr>
      <vt:lpstr> Tables / Elements of Table</vt:lpstr>
      <vt:lpstr>PowerPoint Presentation</vt:lpstr>
      <vt:lpstr>ELEMENTS OF DATABASE</vt:lpstr>
      <vt:lpstr>ADVANTAGES OF DBMS</vt:lpstr>
      <vt:lpstr>Recaptulation</vt:lpstr>
      <vt:lpstr>HOME ASSIGNMENT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 APPLICATIONS AND  SECURITY</dc:title>
  <dc:creator>GITASHREE NAYAK</dc:creator>
  <cp:lastModifiedBy>Ashish Ray</cp:lastModifiedBy>
  <cp:revision>51</cp:revision>
  <dcterms:created xsi:type="dcterms:W3CDTF">2021-12-05T13:26:37Z</dcterms:created>
  <dcterms:modified xsi:type="dcterms:W3CDTF">2022-05-03T11:51:52Z</dcterms:modified>
</cp:coreProperties>
</file>